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261" r:id="rId5"/>
    <p:sldId id="377" r:id="rId6"/>
    <p:sldId id="325" r:id="rId7"/>
    <p:sldId id="327" r:id="rId8"/>
    <p:sldId id="302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7" r:id="rId18"/>
    <p:sldId id="336" r:id="rId19"/>
    <p:sldId id="338" r:id="rId20"/>
    <p:sldId id="339" r:id="rId21"/>
    <p:sldId id="340" r:id="rId22"/>
    <p:sldId id="342" r:id="rId23"/>
    <p:sldId id="343" r:id="rId24"/>
    <p:sldId id="346" r:id="rId25"/>
    <p:sldId id="347" r:id="rId26"/>
    <p:sldId id="353" r:id="rId27"/>
    <p:sldId id="348" r:id="rId28"/>
    <p:sldId id="349" r:id="rId29"/>
    <p:sldId id="350" r:id="rId30"/>
    <p:sldId id="351" r:id="rId31"/>
    <p:sldId id="352" r:id="rId32"/>
    <p:sldId id="359" r:id="rId33"/>
    <p:sldId id="354" r:id="rId34"/>
    <p:sldId id="355" r:id="rId35"/>
    <p:sldId id="356" r:id="rId36"/>
    <p:sldId id="357" r:id="rId37"/>
    <p:sldId id="358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8" r:id="rId56"/>
    <p:sldId id="379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EB8"/>
    <a:srgbClr val="61FB37"/>
    <a:srgbClr val="FF33CC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28" autoAdjust="0"/>
  </p:normalViewPr>
  <p:slideViewPr>
    <p:cSldViewPr>
      <p:cViewPr varScale="1">
        <p:scale>
          <a:sx n="100" d="100"/>
          <a:sy n="100" d="100"/>
        </p:scale>
        <p:origin x="67" y="20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5.png"/><Relationship Id="rId6" Type="http://schemas.openxmlformats.org/officeDocument/2006/relationships/image" Target="../media/image172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7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5" Type="http://schemas.openxmlformats.org/officeDocument/2006/relationships/image" Target="../media/image171.png"/><Relationship Id="rId10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9" Type="http://schemas.openxmlformats.org/officeDocument/2006/relationships/image" Target="../media/image232.png"/><Relationship Id="rId3" Type="http://schemas.openxmlformats.org/officeDocument/2006/relationships/image" Target="../media/image180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2" Type="http://schemas.openxmlformats.org/officeDocument/2006/relationships/image" Target="../media/image174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15" Type="http://schemas.openxmlformats.org/officeDocument/2006/relationships/image" Target="../media/image208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5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2.png"/><Relationship Id="rId7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4.png"/><Relationship Id="rId4" Type="http://schemas.openxmlformats.org/officeDocument/2006/relationships/image" Target="../media/image183.png"/><Relationship Id="rId9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23.png"/><Relationship Id="rId4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8.png"/><Relationship Id="rId3" Type="http://schemas.openxmlformats.org/officeDocument/2006/relationships/image" Target="../media/image296.png"/><Relationship Id="rId21" Type="http://schemas.openxmlformats.org/officeDocument/2006/relationships/image" Target="../media/image323.png"/><Relationship Id="rId7" Type="http://schemas.openxmlformats.org/officeDocument/2006/relationships/image" Target="../media/image30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7.png"/><Relationship Id="rId2" Type="http://schemas.openxmlformats.org/officeDocument/2006/relationships/image" Target="../media/image295.png"/><Relationship Id="rId16" Type="http://schemas.openxmlformats.org/officeDocument/2006/relationships/image" Target="../media/image319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14.png"/><Relationship Id="rId24" Type="http://schemas.openxmlformats.org/officeDocument/2006/relationships/image" Target="../media/image326.png"/><Relationship Id="rId5" Type="http://schemas.openxmlformats.org/officeDocument/2006/relationships/image" Target="../media/image298.png"/><Relationship Id="rId15" Type="http://schemas.openxmlformats.org/officeDocument/2006/relationships/image" Target="../media/image318.png"/><Relationship Id="rId23" Type="http://schemas.openxmlformats.org/officeDocument/2006/relationships/image" Target="../media/image325.png"/><Relationship Id="rId10" Type="http://schemas.openxmlformats.org/officeDocument/2006/relationships/image" Target="../media/image313.png"/><Relationship Id="rId19" Type="http://schemas.openxmlformats.org/officeDocument/2006/relationships/image" Target="../media/image309.png"/><Relationship Id="rId4" Type="http://schemas.openxmlformats.org/officeDocument/2006/relationships/image" Target="../media/image29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2087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matematicamente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Forward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Rede do input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Multiclasse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múltiplas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classes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0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49EF0-1090-4BC8-916A-CC12D14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0" y="1245230"/>
            <a:ext cx="7434572" cy="197800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NOT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blipFill>
                <a:blip r:embed="rId11"/>
                <a:stretch>
                  <a:fillRect l="-3390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/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/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CB162-FEA6-4FCD-A15A-8932E2A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14883"/>
            <a:ext cx="4262229" cy="184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Funções não-lineares: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  <a:blipFill>
                <a:blip r:embed="rId10"/>
                <a:stretch>
                  <a:fillRect l="-1694" t="-3061" b="-224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/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/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/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C2576C7-E962-4FF5-B0F3-F0EA7302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858" y="1423016"/>
            <a:ext cx="3687118" cy="17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/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blipFill>
                <a:blip r:embed="rId16"/>
                <a:stretch>
                  <a:fillRect l="-2632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/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/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=[ 10   −20   −20 ]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blipFill>
                <a:blip r:embed="rId18"/>
                <a:stretch>
                  <a:fillRect l="-2523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C154856-F5D8-46A9-90C0-EF7648D3C15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39952" y="43498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Será que agora estamos prontos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XNOR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9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4ABBF4-E7EC-4954-97F4-7A285B11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0" y="1057309"/>
            <a:ext cx="8403360" cy="19230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932518-0240-4FB4-8BBA-51B6F83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1" y="2980395"/>
            <a:ext cx="3024336" cy="189202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960133-7A27-47FB-8A52-941740C88EAB}"/>
              </a:ext>
            </a:extLst>
          </p:cNvPr>
          <p:cNvSpPr/>
          <p:nvPr/>
        </p:nvSpPr>
        <p:spPr>
          <a:xfrm>
            <a:off x="539552" y="3098291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/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830A5B01-F9F0-4F79-BCE2-26E438179883}"/>
              </a:ext>
            </a:extLst>
          </p:cNvPr>
          <p:cNvSpPr/>
          <p:nvPr/>
        </p:nvSpPr>
        <p:spPr>
          <a:xfrm>
            <a:off x="527700" y="3678533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/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7F18CABB-B005-4191-96F9-EF9E2BFCF734}"/>
              </a:ext>
            </a:extLst>
          </p:cNvPr>
          <p:cNvSpPr/>
          <p:nvPr/>
        </p:nvSpPr>
        <p:spPr>
          <a:xfrm>
            <a:off x="510843" y="427941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/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07085C45-6137-4C74-884F-19885C06EFF8}"/>
              </a:ext>
            </a:extLst>
          </p:cNvPr>
          <p:cNvSpPr/>
          <p:nvPr/>
        </p:nvSpPr>
        <p:spPr>
          <a:xfrm>
            <a:off x="2170747" y="3434057"/>
            <a:ext cx="43356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/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  <a:blipFill>
                <a:blip r:embed="rId9"/>
                <a:stretch>
                  <a:fillRect r="-33824"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ipse 19">
            <a:extLst>
              <a:ext uri="{FF2B5EF4-FFF2-40B4-BE49-F238E27FC236}">
                <a16:creationId xmlns:a16="http://schemas.microsoft.com/office/drawing/2014/main" id="{4E4886FD-933F-4DC3-94E3-63CE818096AC}"/>
              </a:ext>
            </a:extLst>
          </p:cNvPr>
          <p:cNvSpPr/>
          <p:nvPr/>
        </p:nvSpPr>
        <p:spPr>
          <a:xfrm>
            <a:off x="2153890" y="4034939"/>
            <a:ext cx="433569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/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C182DB-2371-4F16-9C7D-7D24468172C5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973121" y="3314315"/>
            <a:ext cx="1180446" cy="33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1F841B-B45E-48B9-9FCF-06C974B3D19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938263" y="3650081"/>
            <a:ext cx="1215304" cy="81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F81C9DE-5111-43F5-87DF-50771F7BDA9F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68425" y="3650081"/>
            <a:ext cx="1185142" cy="211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28F2CB-3250-41B8-BE61-A9F5BE00221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73121" y="3283572"/>
            <a:ext cx="1150607" cy="96762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C687ED9-F0B6-4D39-B912-86812EE88EF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968425" y="3861354"/>
            <a:ext cx="1155303" cy="3898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A0871CD-C31A-422A-8B60-9A1B6D5A05CB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 flipV="1">
            <a:off x="938263" y="4250963"/>
            <a:ext cx="1215627" cy="2131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/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blipFill>
                <a:blip r:embed="rId12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/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/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blipFill>
                <a:blip r:embed="rId14"/>
                <a:stretch>
                  <a:fillRect l="-6944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/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/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blipFill>
                <a:blip r:embed="rId15"/>
                <a:stretch>
                  <a:fillRect l="-4098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/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blipFill>
                <a:blip r:embed="rId16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ipse 54">
            <a:extLst>
              <a:ext uri="{FF2B5EF4-FFF2-40B4-BE49-F238E27FC236}">
                <a16:creationId xmlns:a16="http://schemas.microsoft.com/office/drawing/2014/main" id="{A0658332-3A73-4353-8A70-E2631F206F5B}"/>
              </a:ext>
            </a:extLst>
          </p:cNvPr>
          <p:cNvSpPr/>
          <p:nvPr/>
        </p:nvSpPr>
        <p:spPr>
          <a:xfrm>
            <a:off x="3308278" y="3691996"/>
            <a:ext cx="433569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/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blipFill>
                <a:blip r:embed="rId17"/>
                <a:stretch>
                  <a:fillRect r="-34328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5C18E3DE-43A2-4CFE-B91C-05D3EB8391C4}"/>
              </a:ext>
            </a:extLst>
          </p:cNvPr>
          <p:cNvSpPr/>
          <p:nvPr/>
        </p:nvSpPr>
        <p:spPr>
          <a:xfrm>
            <a:off x="2166713" y="284626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/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61FCCB3-0D69-4B50-AE6C-603CC6458D40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2534291" y="3908020"/>
            <a:ext cx="756807" cy="3431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0F63DAA-99A4-4589-B73E-4140DAB09000}"/>
              </a:ext>
            </a:extLst>
          </p:cNvPr>
          <p:cNvCxnSpPr>
            <a:cxnSpLocks/>
            <a:stCxn id="17" idx="3"/>
            <a:endCxn id="55" idx="2"/>
          </p:cNvCxnSpPr>
          <p:nvPr/>
        </p:nvCxnSpPr>
        <p:spPr>
          <a:xfrm>
            <a:off x="2564130" y="3650081"/>
            <a:ext cx="744148" cy="2579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E274ACED-D20B-4285-8B5D-79675E060806}"/>
              </a:ext>
            </a:extLst>
          </p:cNvPr>
          <p:cNvCxnSpPr>
            <a:cxnSpLocks/>
            <a:stCxn id="61" idx="3"/>
            <a:endCxn id="55" idx="2"/>
          </p:cNvCxnSpPr>
          <p:nvPr/>
        </p:nvCxnSpPr>
        <p:spPr>
          <a:xfrm>
            <a:off x="2600282" y="3054031"/>
            <a:ext cx="707996" cy="8539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/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blipFill>
                <a:blip r:embed="rId19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/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blipFill>
                <a:blip r:embed="rId20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/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blipFill>
                <a:blip r:embed="rId21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70428E5-C9FF-4CFF-89F2-9ED2083CDEE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701661" y="3908020"/>
            <a:ext cx="542948" cy="1838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/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  <a:blipFill>
                <a:blip r:embed="rId2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/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blipFill>
                <a:blip r:embed="rId31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/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blipFill>
                <a:blip r:embed="rId32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/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blipFill>
                <a:blip r:embed="rId33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/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blipFill>
                <a:blip r:embed="rId34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/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blipFill>
                <a:blip r:embed="rId27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/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blipFill>
                <a:blip r:embed="rId35"/>
                <a:stretch>
                  <a:fillRect l="-46875" r="-1562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/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blipFill>
                <a:blip r:embed="rId2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/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blipFill>
                <a:blip r:embed="rId36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/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blipFill>
                <a:blip r:embed="rId37"/>
                <a:stretch>
                  <a:fillRect l="-43750" r="-1875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/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blipFill>
                <a:blip r:embed="rId38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/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blipFill>
                <a:blip r:embed="rId3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/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blipFill>
                <a:blip r:embed="rId40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m 99">
            <a:extLst>
              <a:ext uri="{FF2B5EF4-FFF2-40B4-BE49-F238E27FC236}">
                <a16:creationId xmlns:a16="http://schemas.microsoft.com/office/drawing/2014/main" id="{F6ADC375-705F-4361-B2E8-A46B93B446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72867" y="218067"/>
            <a:ext cx="1368152" cy="10556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4264AC-E4DF-4F62-B0BE-25182A3B1434}"/>
              </a:ext>
            </a:extLst>
          </p:cNvPr>
          <p:cNvSpPr/>
          <p:nvPr/>
        </p:nvSpPr>
        <p:spPr>
          <a:xfrm>
            <a:off x="7472867" y="123478"/>
            <a:ext cx="1406960" cy="11502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500"/>
                            </p:stCondLst>
                            <p:childTnLst>
                              <p:par>
                                <p:cTn id="2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00"/>
                            </p:stCondLst>
                            <p:childTnLst>
                              <p:par>
                                <p:cTn id="2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7" grpId="0"/>
      <p:bldP spid="20" grpId="0" animBg="1"/>
      <p:bldP spid="22" grpId="0"/>
      <p:bldP spid="46" grpId="0"/>
      <p:bldP spid="47" grpId="0"/>
      <p:bldP spid="48" grpId="0"/>
      <p:bldP spid="49" grpId="0"/>
      <p:bldP spid="50" grpId="0"/>
      <p:bldP spid="51" grpId="0"/>
      <p:bldP spid="55" grpId="0" animBg="1"/>
      <p:bldP spid="56" grpId="0"/>
      <p:bldP spid="60" grpId="0" animBg="1"/>
      <p:bldP spid="61" grpId="0"/>
      <p:bldP spid="80" grpId="0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Resumo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/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=[−30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blipFill>
                <a:blip r:embed="rId2"/>
                <a:stretch>
                  <a:fillRect l="-2444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/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=[10  −20  −20]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blipFill>
                <a:blip r:embed="rId3"/>
                <a:stretch>
                  <a:fillRect l="-2444" t="-6383" r="-1880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/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=[−10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blipFill>
                <a:blip r:embed="rId4"/>
                <a:stretch>
                  <a:fillRect l="-2444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/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/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/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/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blipFill>
                <a:blip r:embed="rId8"/>
                <a:stretch>
                  <a:fillRect l="-5405" t="-377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/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blipFill>
                <a:blip r:embed="rId9"/>
                <a:stretch>
                  <a:fillRect l="-2353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/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blipFill>
                <a:blip r:embed="rId10"/>
                <a:stretch>
                  <a:fillRect l="-2353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64D6A6A-F826-4A7E-9F6B-CC01FFBFC9CC}"/>
              </a:ext>
            </a:extLst>
          </p:cNvPr>
          <p:cNvCxnSpPr>
            <a:stCxn id="59" idx="3"/>
            <a:endCxn id="4" idx="1"/>
          </p:cNvCxnSpPr>
          <p:nvPr/>
        </p:nvCxnSpPr>
        <p:spPr>
          <a:xfrm flipV="1">
            <a:off x="3995936" y="1339537"/>
            <a:ext cx="1080120" cy="159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84B358A7-F161-4550-A123-02C394B69591}"/>
              </a:ext>
            </a:extLst>
          </p:cNvPr>
          <p:cNvCxnSpPr>
            <a:stCxn id="59" idx="3"/>
            <a:endCxn id="65" idx="1"/>
          </p:cNvCxnSpPr>
          <p:nvPr/>
        </p:nvCxnSpPr>
        <p:spPr>
          <a:xfrm flipV="1">
            <a:off x="3995936" y="1971898"/>
            <a:ext cx="1080120" cy="965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56B29B64-DB13-4618-A91F-A24F5D545847}"/>
              </a:ext>
            </a:extLst>
          </p:cNvPr>
          <p:cNvCxnSpPr>
            <a:stCxn id="59" idx="3"/>
          </p:cNvCxnSpPr>
          <p:nvPr/>
        </p:nvCxnSpPr>
        <p:spPr>
          <a:xfrm>
            <a:off x="3995936" y="2937684"/>
            <a:ext cx="1080120" cy="937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58" grpId="0"/>
      <p:bldP spid="59" grpId="0"/>
      <p:bldP spid="4" grpId="0"/>
      <p:bldP spid="65" grpId="0"/>
      <p:bldP spid="66" grpId="0"/>
      <p:bldP spid="67" grpId="0"/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Classificação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Multiclasse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33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1259632" y="1347614"/>
            <a:ext cx="504055" cy="100811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2815147" y="1517809"/>
            <a:ext cx="1065432" cy="83791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769576" y="1423406"/>
            <a:ext cx="1065432" cy="93232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6976414" y="1423406"/>
            <a:ext cx="1123978" cy="92522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A92669-57CC-4D1B-A3BE-324770B1C170}"/>
              </a:ext>
            </a:extLst>
          </p:cNvPr>
          <p:cNvSpPr txBox="1">
            <a:spLocks/>
          </p:cNvSpPr>
          <p:nvPr/>
        </p:nvSpPr>
        <p:spPr>
          <a:xfrm>
            <a:off x="1664275" y="2863695"/>
            <a:ext cx="531139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seria a arquitetura da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FD6973-13D3-4363-8EC4-8D78C922F9A9}"/>
              </a:ext>
            </a:extLst>
          </p:cNvPr>
          <p:cNvSpPr txBox="1">
            <a:spLocks/>
          </p:cNvSpPr>
          <p:nvPr/>
        </p:nvSpPr>
        <p:spPr>
          <a:xfrm>
            <a:off x="800070" y="245424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Pedestre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D5C1E00-B5CC-4CDB-A1F7-7FB3287FEE55}"/>
              </a:ext>
            </a:extLst>
          </p:cNvPr>
          <p:cNvSpPr txBox="1">
            <a:spLocks/>
          </p:cNvSpPr>
          <p:nvPr/>
        </p:nvSpPr>
        <p:spPr>
          <a:xfrm>
            <a:off x="2636274" y="248566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7FC0FC-F04F-4CBC-B4AF-09E87B4219DE}"/>
              </a:ext>
            </a:extLst>
          </p:cNvPr>
          <p:cNvSpPr txBox="1">
            <a:spLocks/>
          </p:cNvSpPr>
          <p:nvPr/>
        </p:nvSpPr>
        <p:spPr>
          <a:xfrm>
            <a:off x="4644008" y="2479927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Avião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4EDF2FD-D72D-47B4-9D71-05825AB329BC}"/>
              </a:ext>
            </a:extLst>
          </p:cNvPr>
          <p:cNvSpPr txBox="1">
            <a:spLocks/>
          </p:cNvSpPr>
          <p:nvPr/>
        </p:nvSpPr>
        <p:spPr>
          <a:xfrm>
            <a:off x="6826814" y="2473126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Casa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/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blipFill>
                <a:blip r:embed="rId2"/>
                <a:stretch>
                  <a:fillRect l="-5405" t="-200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1973355-5058-4E37-B5B2-B9A8B3093FCA}"/>
              </a:ext>
            </a:extLst>
          </p:cNvPr>
          <p:cNvSpPr txBox="1">
            <a:spLocks/>
          </p:cNvSpPr>
          <p:nvPr/>
        </p:nvSpPr>
        <p:spPr>
          <a:xfrm>
            <a:off x="5943697" y="4231847"/>
            <a:ext cx="88311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Dica: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2270536" y="1193819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3131840" y="1264527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325088" y="1231958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5438888" y="1231958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C65F6F-9A66-4307-880A-A292C8FC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6624736" cy="2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6465987" y="1207511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7993766" y="1226325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6449040" y="2427734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7993766" y="2432627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8292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/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/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/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017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0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8DAE58-FA09-411B-95C0-80B19E75AC0C}"/>
              </a:ext>
            </a:extLst>
          </p:cNvPr>
          <p:cNvSpPr txBox="1">
            <a:spLocks/>
          </p:cNvSpPr>
          <p:nvPr/>
        </p:nvSpPr>
        <p:spPr>
          <a:xfrm>
            <a:off x="1763688" y="1779662"/>
            <a:ext cx="597666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Até o momento, aprendemos muita coisa sobre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entretanto, algo ainda está obscuro:</a:t>
            </a:r>
          </a:p>
          <a:p>
            <a:endParaRPr lang="pt-B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a rede encontra os melhores parâmetros </a:t>
            </a:r>
            <a:r>
              <a:rPr lang="pt-BR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23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Custo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2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ainda aplicada a Classificação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396139-0E91-41DD-92B5-1A75850A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423"/>
            <a:ext cx="2962671" cy="157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/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blipFill>
                <a:blip r:embed="rId3"/>
                <a:stretch>
                  <a:fillRect l="-1606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/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𝑒𝑚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𝑛𝑒𝑢𝑟𝑎𝑙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blipFill>
                <a:blip r:embed="rId4"/>
                <a:stretch>
                  <a:fillRect l="-1460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/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𝑒𝑥𝑐𝑒𝑡𝑜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blipFill>
                <a:blip r:embed="rId5"/>
                <a:stretch>
                  <a:fillRect l="-1168" b="-1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9DEA099-BCE3-468A-B3C3-5A658D99E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60" y="2746962"/>
            <a:ext cx="7380312" cy="222164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9879A3-C4E1-4446-A552-75FA9E3388AD}"/>
              </a:ext>
            </a:extLst>
          </p:cNvPr>
          <p:cNvSpPr/>
          <p:nvPr/>
        </p:nvSpPr>
        <p:spPr>
          <a:xfrm>
            <a:off x="3635896" y="326617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EE63850-869A-4011-B86A-3EE59C3AE492}"/>
              </a:ext>
            </a:extLst>
          </p:cNvPr>
          <p:cNvCxnSpPr>
            <a:cxnSpLocks/>
          </p:cNvCxnSpPr>
          <p:nvPr/>
        </p:nvCxnSpPr>
        <p:spPr>
          <a:xfrm>
            <a:off x="3347864" y="3184342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A2E1F2A-9490-40BF-A879-522D57561920}"/>
              </a:ext>
            </a:extLst>
          </p:cNvPr>
          <p:cNvCxnSpPr>
            <a:cxnSpLocks/>
          </p:cNvCxnSpPr>
          <p:nvPr/>
        </p:nvCxnSpPr>
        <p:spPr>
          <a:xfrm flipV="1">
            <a:off x="3347864" y="3490356"/>
            <a:ext cx="288032" cy="231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ECC043C-90B7-4936-9F50-F93E2E2C368B}"/>
              </a:ext>
            </a:extLst>
          </p:cNvPr>
          <p:cNvCxnSpPr>
            <a:cxnSpLocks/>
          </p:cNvCxnSpPr>
          <p:nvPr/>
        </p:nvCxnSpPr>
        <p:spPr>
          <a:xfrm>
            <a:off x="3347864" y="3466715"/>
            <a:ext cx="2880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/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/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/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/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/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96B84C-746C-4B9E-AC42-89A7AFE28964}"/>
              </a:ext>
            </a:extLst>
          </p:cNvPr>
          <p:cNvSpPr txBox="1">
            <a:spLocks/>
          </p:cNvSpPr>
          <p:nvPr/>
        </p:nvSpPr>
        <p:spPr>
          <a:xfrm>
            <a:off x="683568" y="1197782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/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749343" y="2909876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368FAF-A8ED-4C1D-9BAD-030016896AFD}"/>
              </a:ext>
            </a:extLst>
          </p:cNvPr>
          <p:cNvSpPr txBox="1">
            <a:spLocks/>
          </p:cNvSpPr>
          <p:nvPr/>
        </p:nvSpPr>
        <p:spPr>
          <a:xfrm>
            <a:off x="2478111" y="2252314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única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BE08E5F-76F4-417B-BF6C-FCB44ED916BA}"/>
              </a:ext>
            </a:extLst>
          </p:cNvPr>
          <p:cNvSpPr txBox="1">
            <a:spLocks/>
          </p:cNvSpPr>
          <p:nvPr/>
        </p:nvSpPr>
        <p:spPr>
          <a:xfrm>
            <a:off x="6256092" y="109141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Termo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Regularização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8D12504-8117-4653-BD27-A9B390DAE184}"/>
              </a:ext>
            </a:extLst>
          </p:cNvPr>
          <p:cNvCxnSpPr>
            <a:cxnSpLocks/>
          </p:cNvCxnSpPr>
          <p:nvPr/>
        </p:nvCxnSpPr>
        <p:spPr>
          <a:xfrm>
            <a:off x="2334095" y="2112249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200BA8E-711F-4730-AB59-929EEDA5A52C}"/>
              </a:ext>
            </a:extLst>
          </p:cNvPr>
          <p:cNvCxnSpPr>
            <a:cxnSpLocks/>
            <a:stCxn id="41" idx="3"/>
            <a:endCxn id="31" idx="2"/>
          </p:cNvCxnSpPr>
          <p:nvPr/>
        </p:nvCxnSpPr>
        <p:spPr>
          <a:xfrm flipV="1">
            <a:off x="6876256" y="1488449"/>
            <a:ext cx="567968" cy="4723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148A6A-1786-472B-98AF-FF91FB4F2503}"/>
              </a:ext>
            </a:extLst>
          </p:cNvPr>
          <p:cNvSpPr/>
          <p:nvPr/>
        </p:nvSpPr>
        <p:spPr>
          <a:xfrm>
            <a:off x="5940152" y="1608333"/>
            <a:ext cx="936104" cy="70487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64783FF-E1D1-443D-ACD7-C3C2A9AB632F}"/>
              </a:ext>
            </a:extLst>
          </p:cNvPr>
          <p:cNvSpPr/>
          <p:nvPr/>
        </p:nvSpPr>
        <p:spPr>
          <a:xfrm>
            <a:off x="2166326" y="1813922"/>
            <a:ext cx="288032" cy="25873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AF1115C8-8FB4-4E74-9C4C-0E6653D6E05E}"/>
              </a:ext>
            </a:extLst>
          </p:cNvPr>
          <p:cNvSpPr/>
          <p:nvPr/>
        </p:nvSpPr>
        <p:spPr>
          <a:xfrm>
            <a:off x="2051719" y="3628269"/>
            <a:ext cx="570407" cy="68598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966E4DC-9232-49C0-A3CB-710BE471DD4C}"/>
              </a:ext>
            </a:extLst>
          </p:cNvPr>
          <p:cNvSpPr txBox="1">
            <a:spLocks/>
          </p:cNvSpPr>
          <p:nvPr/>
        </p:nvSpPr>
        <p:spPr>
          <a:xfrm>
            <a:off x="2420883" y="4519957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Soma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as 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output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BD388CE-0447-4133-8713-CF42F02A6500}"/>
              </a:ext>
            </a:extLst>
          </p:cNvPr>
          <p:cNvCxnSpPr>
            <a:cxnSpLocks/>
          </p:cNvCxnSpPr>
          <p:nvPr/>
        </p:nvCxnSpPr>
        <p:spPr>
          <a:xfrm>
            <a:off x="2190079" y="4361414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1AFB7C6-3011-4D14-BD1D-A832AB9B208B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419872" y="4227934"/>
            <a:ext cx="360042" cy="193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C4D3C1D-9739-4C3D-A1BE-2565F612B78A}"/>
              </a:ext>
            </a:extLst>
          </p:cNvPr>
          <p:cNvSpPr txBox="1">
            <a:spLocks/>
          </p:cNvSpPr>
          <p:nvPr/>
        </p:nvSpPr>
        <p:spPr>
          <a:xfrm>
            <a:off x="3779914" y="4223115"/>
            <a:ext cx="1722533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K classes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77775E95-D612-4AAC-8326-997E4D83526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567273" y="4314252"/>
            <a:ext cx="0" cy="205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/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smtClean="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9" grpId="0"/>
      <p:bldP spid="30" grpId="0"/>
      <p:bldP spid="31" grpId="0"/>
      <p:bldP spid="41" grpId="0" animBg="1"/>
      <p:bldP spid="47" grpId="0" animBg="1"/>
      <p:bldP spid="50" grpId="0"/>
      <p:bldP spid="51" grpId="0"/>
      <p:bldP spid="52" grpId="0" animBg="1"/>
      <p:bldP spid="53" grpId="0"/>
      <p:bldP spid="59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43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2135017" y="1563638"/>
            <a:ext cx="4873965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Como otimizar a função custo?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AC17BA-CB45-4243-BD2F-3830100AE4ED}"/>
              </a:ext>
            </a:extLst>
          </p:cNvPr>
          <p:cNvSpPr txBox="1">
            <a:spLocks/>
          </p:cNvSpPr>
          <p:nvPr/>
        </p:nvSpPr>
        <p:spPr>
          <a:xfrm>
            <a:off x="1907704" y="2620176"/>
            <a:ext cx="6696744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 Derivadas Parciais? Algoritmo diferente?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17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Back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00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611560" y="3329935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415809" y="331382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/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C5219EF-C778-4371-8CF8-09F480EAE5C5}"/>
              </a:ext>
            </a:extLst>
          </p:cNvPr>
          <p:cNvSpPr/>
          <p:nvPr/>
        </p:nvSpPr>
        <p:spPr>
          <a:xfrm>
            <a:off x="3545120" y="3380014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/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486500" y="297706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86500" y="3395570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870ADD-FA97-412D-94A9-AF96EA26819E}"/>
              </a:ext>
            </a:extLst>
          </p:cNvPr>
          <p:cNvSpPr txBox="1">
            <a:spLocks/>
          </p:cNvSpPr>
          <p:nvPr/>
        </p:nvSpPr>
        <p:spPr>
          <a:xfrm>
            <a:off x="3589512" y="2740386"/>
            <a:ext cx="5433826" cy="15841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que usaremos para calcular as derivadas parciais?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Algum algoritmo de otimização (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fminunc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fmingcg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8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Iniciando o Procedimento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Primeiro passo: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E901B3-E199-4907-8BC7-F3AAB369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07567D16-A982-4A53-BCF4-380DD249D5A5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2D41E3-5144-4EB4-AF3A-438254B618D8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A35DFD51-26EC-428F-B666-D33C8280B0FF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0E3CD02-D618-4E98-8B7C-2C616999FCC4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342037F4-3747-4D74-B5DC-363D8F3FDC55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4D8074-8DB1-465E-8A91-3DE6DEA25B6B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86B4AB3F-5604-46C4-B7E6-1B9D36357F90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9B47DFD-34D7-4655-AB99-7D349CB6DFE5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0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6" grpId="0" animBg="1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Primeiro passo: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ABE381F-C46F-4998-BB6B-8ACE08D7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/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layer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/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7ADBEA4A-FBD5-42B4-8CEE-890ADB8A835B}"/>
              </a:ext>
            </a:extLst>
          </p:cNvPr>
          <p:cNvSpPr/>
          <p:nvPr/>
        </p:nvSpPr>
        <p:spPr>
          <a:xfrm>
            <a:off x="605316" y="252000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Curva para a Esquerda 37">
            <a:extLst>
              <a:ext uri="{FF2B5EF4-FFF2-40B4-BE49-F238E27FC236}">
                <a16:creationId xmlns:a16="http://schemas.microsoft.com/office/drawing/2014/main" id="{1DFA726A-36D1-4EB0-901F-29D9F0D5E62C}"/>
              </a:ext>
            </a:extLst>
          </p:cNvPr>
          <p:cNvSpPr/>
          <p:nvPr/>
        </p:nvSpPr>
        <p:spPr>
          <a:xfrm rot="16200000" flipV="1">
            <a:off x="7278126" y="999537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F553F6D-7693-4DB6-970F-A631D508CCEF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1FF2403-FE67-45F5-A06A-7BD13F84A6BD}"/>
              </a:ext>
            </a:extLst>
          </p:cNvPr>
          <p:cNvSpPr/>
          <p:nvPr/>
        </p:nvSpPr>
        <p:spPr>
          <a:xfrm>
            <a:off x="2843808" y="2388988"/>
            <a:ext cx="1656185" cy="47622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/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14AF7EE9-9114-4A9E-A917-0B76C6FA2056}"/>
              </a:ext>
            </a:extLst>
          </p:cNvPr>
          <p:cNvSpPr/>
          <p:nvPr/>
        </p:nvSpPr>
        <p:spPr>
          <a:xfrm>
            <a:off x="6860298" y="1707653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5C8692A-50F1-4D88-976B-5B7A3E775DB9}"/>
              </a:ext>
            </a:extLst>
          </p:cNvPr>
          <p:cNvSpPr/>
          <p:nvPr/>
        </p:nvSpPr>
        <p:spPr>
          <a:xfrm>
            <a:off x="5754107" y="1662812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Curva para a Esquerda 43">
            <a:extLst>
              <a:ext uri="{FF2B5EF4-FFF2-40B4-BE49-F238E27FC236}">
                <a16:creationId xmlns:a16="http://schemas.microsoft.com/office/drawing/2014/main" id="{C5C579EC-9F05-4BD4-8AF9-246BFD261A50}"/>
              </a:ext>
            </a:extLst>
          </p:cNvPr>
          <p:cNvSpPr/>
          <p:nvPr/>
        </p:nvSpPr>
        <p:spPr>
          <a:xfrm rot="16200000" flipV="1">
            <a:off x="6098478" y="972278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/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  <a:blipFill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ângulo 45">
            <a:extLst>
              <a:ext uri="{FF2B5EF4-FFF2-40B4-BE49-F238E27FC236}">
                <a16:creationId xmlns:a16="http://schemas.microsoft.com/office/drawing/2014/main" id="{4726342E-46BA-485D-AEAB-F0C0F6A666DE}"/>
              </a:ext>
            </a:extLst>
          </p:cNvPr>
          <p:cNvSpPr/>
          <p:nvPr/>
        </p:nvSpPr>
        <p:spPr>
          <a:xfrm>
            <a:off x="3059831" y="3049308"/>
            <a:ext cx="936105" cy="96766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2B16D358-3A8C-41A0-9731-0D3FC5CE32C0}"/>
              </a:ext>
            </a:extLst>
          </p:cNvPr>
          <p:cNvSpPr/>
          <p:nvPr/>
        </p:nvSpPr>
        <p:spPr>
          <a:xfrm rot="1756318">
            <a:off x="4171712" y="390988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/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/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tângulo 49">
            <a:extLst>
              <a:ext uri="{FF2B5EF4-FFF2-40B4-BE49-F238E27FC236}">
                <a16:creationId xmlns:a16="http://schemas.microsoft.com/office/drawing/2014/main" id="{103EAA74-6F30-45CA-83E7-1DC69EADE712}"/>
              </a:ext>
            </a:extLst>
          </p:cNvPr>
          <p:cNvSpPr/>
          <p:nvPr/>
        </p:nvSpPr>
        <p:spPr>
          <a:xfrm>
            <a:off x="6516216" y="3870073"/>
            <a:ext cx="243360" cy="88309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616BCEF-0FED-4542-A128-57B8E374F093}"/>
              </a:ext>
            </a:extLst>
          </p:cNvPr>
          <p:cNvCxnSpPr>
            <a:stCxn id="50" idx="3"/>
          </p:cNvCxnSpPr>
          <p:nvPr/>
        </p:nvCxnSpPr>
        <p:spPr>
          <a:xfrm>
            <a:off x="6759576" y="4311618"/>
            <a:ext cx="766199" cy="1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17028EC-58EC-4FDE-B317-E5115BA04CFD}"/>
              </a:ext>
            </a:extLst>
          </p:cNvPr>
          <p:cNvSpPr txBox="1">
            <a:spLocks/>
          </p:cNvSpPr>
          <p:nvPr/>
        </p:nvSpPr>
        <p:spPr>
          <a:xfrm>
            <a:off x="7566344" y="4132402"/>
            <a:ext cx="10717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Vetor de 1s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/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716E-6 L -0.00121 0.1296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12963 L -0.00121 0.2274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/>
      <p:bldP spid="36" grpId="0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0" grpId="1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/>
      <p:bldP spid="50" grpId="0" animBg="1"/>
      <p:bldP spid="51" grpId="0"/>
      <p:bldP spid="5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/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blipFill>
                <a:blip r:embed="rId2"/>
                <a:stretch>
                  <a:fillRect l="-1460" b="-2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/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Δ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blipFill>
                <a:blip r:embed="rId3"/>
                <a:stretch>
                  <a:fillRect l="-1314" t="-2041" b="-20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/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blipFill>
                <a:blip r:embed="rId4"/>
                <a:stretch>
                  <a:fillRect l="-6878" r="-529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/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blipFill>
                <a:blip r:embed="rId5"/>
                <a:stretch>
                  <a:fillRect l="-4762" t="-5405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D6B74751-B91D-41A7-B5B6-1A7630D9A57C}"/>
              </a:ext>
            </a:extLst>
          </p:cNvPr>
          <p:cNvSpPr/>
          <p:nvPr/>
        </p:nvSpPr>
        <p:spPr>
          <a:xfrm>
            <a:off x="615832" y="2245858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/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3, …,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blipFill>
                <a:blip r:embed="rId6"/>
                <a:stretch>
                  <a:fillRect l="-1693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/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𝑈𝑡𝑖𝑙𝑖𝑧𝑎𝑛𝑑𝑜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blipFill>
                <a:blip r:embed="rId7"/>
                <a:stretch>
                  <a:fillRect l="-1692" t="-27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/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𝐶𝑎𝑙𝑐𝑢𝑙𝑎𝑛𝑑𝑜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pt-BR" sz="1400" dirty="0"/>
                  <a:t> </a:t>
                </a: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blipFill>
                <a:blip r:embed="rId8"/>
                <a:stretch>
                  <a:fillRect l="-1861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/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blipFill>
                <a:blip r:embed="rId9"/>
                <a:stretch>
                  <a:fillRect l="-1861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B1057180-C330-417E-814B-B59C993560FA}"/>
              </a:ext>
            </a:extLst>
          </p:cNvPr>
          <p:cNvSpPr/>
          <p:nvPr/>
        </p:nvSpPr>
        <p:spPr>
          <a:xfrm>
            <a:off x="938529" y="3647083"/>
            <a:ext cx="1905279" cy="36989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/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blipFill>
                <a:blip r:embed="rId10"/>
                <a:stretch>
                  <a:fillRect l="-1861" b="-20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/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blipFill>
                <a:blip r:embed="rId11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/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blipFill>
                <a:blip r:embed="rId12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743F0B-C29E-4AFD-AB1A-389DB1BD5BF1}"/>
              </a:ext>
            </a:extLst>
          </p:cNvPr>
          <p:cNvCxnSpPr/>
          <p:nvPr/>
        </p:nvCxnSpPr>
        <p:spPr>
          <a:xfrm flipV="1">
            <a:off x="4355976" y="4068489"/>
            <a:ext cx="0" cy="8075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/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8F5FCA1-7A2A-49B8-A587-EB6489A96BBC}"/>
              </a:ext>
            </a:extLst>
          </p:cNvPr>
          <p:cNvCxnSpPr/>
          <p:nvPr/>
        </p:nvCxnSpPr>
        <p:spPr>
          <a:xfrm>
            <a:off x="3059832" y="15636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49870F7-D4D2-4E41-B944-B464CFEF17FA}"/>
              </a:ext>
            </a:extLst>
          </p:cNvPr>
          <p:cNvSpPr txBox="1">
            <a:spLocks/>
          </p:cNvSpPr>
          <p:nvPr/>
        </p:nvSpPr>
        <p:spPr>
          <a:xfrm>
            <a:off x="3572272" y="1343312"/>
            <a:ext cx="3375992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Será utilizado para calcular as derivadas parciais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/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   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.∗(1−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  <a:blipFill>
                <a:blip r:embed="rId1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226 0.0706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7068 L -0.00226 0.1407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4074 L -0.00226 0.2246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69 L -0.00226 0.2944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9444 L 0.071 0.34784 C 0.08628 0.35957 0.10937 0.36636 0.13316 0.36636 C 0.16059 0.36636 0.18246 0.35957 0.19774 0.34784 L 0.27118 0.29444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9" grpId="0"/>
      <p:bldP spid="30" grpId="0"/>
      <p:bldP spid="31" grpId="0"/>
      <p:bldP spid="32" grpId="0"/>
      <p:bldP spid="33" grpId="0" animBg="1"/>
      <p:bldP spid="53" grpId="0"/>
      <p:bldP spid="54" grpId="0"/>
      <p:bldP spid="55" grpId="0"/>
      <p:bldP spid="6" grpId="0"/>
      <p:bldP spid="20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Resumo até o Momento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C5297D-7B87-482D-B288-F94443631577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777686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 algoritmo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é utilizado para minimizar a Função Custo, assim como era feito com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nas regressões Lineares e Logísticas. Para minimizar o custo, o objetivo é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/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  <a:blipFill>
                <a:blip r:embed="rId2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/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653823-AC17-4289-9FC9-EE6CB75D3504}"/>
              </a:ext>
            </a:extLst>
          </p:cNvPr>
          <p:cNvSpPr txBox="1">
            <a:spLocks/>
          </p:cNvSpPr>
          <p:nvPr/>
        </p:nvSpPr>
        <p:spPr>
          <a:xfrm>
            <a:off x="1979712" y="2208532"/>
            <a:ext cx="5684412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Para isso, é necessário calcular as derivadas parciais (Trabalho realizado pelo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2987824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2987823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3851920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3851919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2123728" y="1851670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2123727" y="2427734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4716015" y="2116088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57297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57297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557296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557296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421393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3421393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3421392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421392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285489" y="2067694"/>
            <a:ext cx="430526" cy="264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4285488" y="2332112"/>
            <a:ext cx="430527" cy="311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eta: para a Direita 65">
            <a:extLst>
              <a:ext uri="{FF2B5EF4-FFF2-40B4-BE49-F238E27FC236}">
                <a16:creationId xmlns:a16="http://schemas.microsoft.com/office/drawing/2014/main" id="{C09AF23E-6B6B-4963-AD8E-6D6CA37AAEBE}"/>
              </a:ext>
            </a:extLst>
          </p:cNvPr>
          <p:cNvSpPr/>
          <p:nvPr/>
        </p:nvSpPr>
        <p:spPr>
          <a:xfrm rot="16200000">
            <a:off x="2179159" y="308575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C0294BC7-FD0F-4472-A39C-AB8E492F4B30}"/>
              </a:ext>
            </a:extLst>
          </p:cNvPr>
          <p:cNvSpPr/>
          <p:nvPr/>
        </p:nvSpPr>
        <p:spPr>
          <a:xfrm rot="16200000">
            <a:off x="3043255" y="3085756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44C00EA0-A878-499D-93C4-433167B5BCE6}"/>
              </a:ext>
            </a:extLst>
          </p:cNvPr>
          <p:cNvSpPr/>
          <p:nvPr/>
        </p:nvSpPr>
        <p:spPr>
          <a:xfrm rot="16200000">
            <a:off x="3907351" y="308575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225E915E-202F-4FF3-9967-A1BC98E49D41}"/>
              </a:ext>
            </a:extLst>
          </p:cNvPr>
          <p:cNvSpPr/>
          <p:nvPr/>
        </p:nvSpPr>
        <p:spPr>
          <a:xfrm rot="16200000">
            <a:off x="4798903" y="284639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92550077-AA26-42B6-A4C1-AB09199AD422}"/>
              </a:ext>
            </a:extLst>
          </p:cNvPr>
          <p:cNvSpPr txBox="1">
            <a:spLocks/>
          </p:cNvSpPr>
          <p:nvPr/>
        </p:nvSpPr>
        <p:spPr>
          <a:xfrm>
            <a:off x="2159891" y="3430340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2 unidades de input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9A7A2CB6-091E-4C9E-B92A-709A64E98844}"/>
              </a:ext>
            </a:extLst>
          </p:cNvPr>
          <p:cNvSpPr txBox="1">
            <a:spLocks/>
          </p:cNvSpPr>
          <p:nvPr/>
        </p:nvSpPr>
        <p:spPr>
          <a:xfrm>
            <a:off x="5149581" y="2887483"/>
            <a:ext cx="122413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1 output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2133228" y="1228959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000030" y="122868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3858720" y="1239893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3433599" y="1444704"/>
            <a:ext cx="418321" cy="622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4292289" y="1455917"/>
            <a:ext cx="423726" cy="876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566797" y="1444983"/>
            <a:ext cx="421027" cy="62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3433599" y="1444704"/>
            <a:ext cx="418320" cy="1199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566797" y="1444983"/>
            <a:ext cx="421026" cy="1198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 94">
            <a:extLst>
              <a:ext uri="{FF2B5EF4-FFF2-40B4-BE49-F238E27FC236}">
                <a16:creationId xmlns:a16="http://schemas.microsoft.com/office/drawing/2014/main" id="{941D9593-EB14-42FC-A01B-0F90D29ADCA9}"/>
              </a:ext>
            </a:extLst>
          </p:cNvPr>
          <p:cNvSpPr/>
          <p:nvPr/>
        </p:nvSpPr>
        <p:spPr>
          <a:xfrm>
            <a:off x="2070336" y="1156951"/>
            <a:ext cx="2357648" cy="55070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022D2881-5DB1-44CD-9E96-7896B5CE7DB4}"/>
              </a:ext>
            </a:extLst>
          </p:cNvPr>
          <p:cNvSpPr txBox="1">
            <a:spLocks/>
          </p:cNvSpPr>
          <p:nvPr/>
        </p:nvSpPr>
        <p:spPr>
          <a:xfrm>
            <a:off x="4464151" y="1195284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Unidades bias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70" grpId="1"/>
      <p:bldP spid="71" grpId="0"/>
      <p:bldP spid="71" grpId="1"/>
      <p:bldP spid="74" grpId="0" animBg="1"/>
      <p:bldP spid="75" grpId="0"/>
      <p:bldP spid="76" grpId="0" animBg="1"/>
      <p:bldP spid="77" grpId="0"/>
      <p:bldP spid="78" grpId="0" animBg="1"/>
      <p:bldP spid="79" grpId="0"/>
      <p:bldP spid="95" grpId="0" animBg="1"/>
      <p:bldP spid="95" grpId="1" animBg="1"/>
      <p:bldP spid="96" grpId="0"/>
      <p:bldP spid="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eta: para a Direita 97">
            <a:extLst>
              <a:ext uri="{FF2B5EF4-FFF2-40B4-BE49-F238E27FC236}">
                <a16:creationId xmlns:a16="http://schemas.microsoft.com/office/drawing/2014/main" id="{647550D7-4830-4A70-AEB7-62AC569D44CD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Seta: Curva para Cima 91">
            <a:extLst>
              <a:ext uri="{FF2B5EF4-FFF2-40B4-BE49-F238E27FC236}">
                <a16:creationId xmlns:a16="http://schemas.microsoft.com/office/drawing/2014/main" id="{EA72E2C0-B820-4E96-8D60-87C57C120303}"/>
              </a:ext>
            </a:extLst>
          </p:cNvPr>
          <p:cNvSpPr/>
          <p:nvPr/>
        </p:nvSpPr>
        <p:spPr>
          <a:xfrm>
            <a:off x="2327869" y="3862277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Seta: Curva para Cima 100">
            <a:extLst>
              <a:ext uri="{FF2B5EF4-FFF2-40B4-BE49-F238E27FC236}">
                <a16:creationId xmlns:a16="http://schemas.microsoft.com/office/drawing/2014/main" id="{8183EFF8-7BFF-4912-8A22-9BD1DDD3508D}"/>
              </a:ext>
            </a:extLst>
          </p:cNvPr>
          <p:cNvSpPr/>
          <p:nvPr/>
        </p:nvSpPr>
        <p:spPr>
          <a:xfrm>
            <a:off x="4247962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eta: Curva para Cima 103">
            <a:extLst>
              <a:ext uri="{FF2B5EF4-FFF2-40B4-BE49-F238E27FC236}">
                <a16:creationId xmlns:a16="http://schemas.microsoft.com/office/drawing/2014/main" id="{BA78F658-F74E-41F1-A3BB-572E48BBCBAB}"/>
              </a:ext>
            </a:extLst>
          </p:cNvPr>
          <p:cNvSpPr/>
          <p:nvPr/>
        </p:nvSpPr>
        <p:spPr>
          <a:xfrm>
            <a:off x="6063578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ipse 105">
            <a:extLst>
              <a:ext uri="{FF2B5EF4-FFF2-40B4-BE49-F238E27FC236}">
                <a16:creationId xmlns:a16="http://schemas.microsoft.com/office/drawing/2014/main" id="{9A210F26-19C5-4620-9BD6-1DF8DD57DC45}"/>
              </a:ext>
            </a:extLst>
          </p:cNvPr>
          <p:cNvSpPr/>
          <p:nvPr/>
        </p:nvSpPr>
        <p:spPr>
          <a:xfrm>
            <a:off x="4932038" y="2262810"/>
            <a:ext cx="1368152" cy="601424"/>
          </a:xfrm>
          <a:prstGeom prst="ellipse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F5714289-957A-4E26-8155-5DDF93077B9C}"/>
              </a:ext>
            </a:extLst>
          </p:cNvPr>
          <p:cNvCxnSpPr>
            <a:cxnSpLocks/>
          </p:cNvCxnSpPr>
          <p:nvPr/>
        </p:nvCxnSpPr>
        <p:spPr>
          <a:xfrm>
            <a:off x="4486821" y="1654297"/>
            <a:ext cx="445217" cy="9136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611C39AA-4C9F-4A42-BE12-2272E9D77D70}"/>
              </a:ext>
            </a:extLst>
          </p:cNvPr>
          <p:cNvCxnSpPr>
            <a:cxnSpLocks/>
          </p:cNvCxnSpPr>
          <p:nvPr/>
        </p:nvCxnSpPr>
        <p:spPr>
          <a:xfrm flipV="1">
            <a:off x="4532678" y="2566979"/>
            <a:ext cx="391626" cy="4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E00C82E-ACF2-448A-9039-2E93E432F57C}"/>
              </a:ext>
            </a:extLst>
          </p:cNvPr>
          <p:cNvCxnSpPr>
            <a:cxnSpLocks/>
          </p:cNvCxnSpPr>
          <p:nvPr/>
        </p:nvCxnSpPr>
        <p:spPr>
          <a:xfrm flipV="1">
            <a:off x="4543626" y="2582045"/>
            <a:ext cx="380009" cy="8815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/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/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/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08D9FA5F-66DB-4E10-B945-3E36AEC78392}"/>
              </a:ext>
            </a:extLst>
          </p:cNvPr>
          <p:cNvSpPr/>
          <p:nvPr/>
        </p:nvSpPr>
        <p:spPr>
          <a:xfrm>
            <a:off x="2595659" y="3726055"/>
            <a:ext cx="4697097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/>
              <a:t>Forward</a:t>
            </a:r>
            <a:r>
              <a:rPr lang="pt-BR" b="1" i="1" dirty="0"/>
              <a:t>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  <p:sp>
        <p:nvSpPr>
          <p:cNvPr id="119" name="Seta: para a Direita 118">
            <a:extLst>
              <a:ext uri="{FF2B5EF4-FFF2-40B4-BE49-F238E27FC236}">
                <a16:creationId xmlns:a16="http://schemas.microsoft.com/office/drawing/2014/main" id="{4D3DDF9A-0F29-45AC-B65F-139DA991187E}"/>
              </a:ext>
            </a:extLst>
          </p:cNvPr>
          <p:cNvSpPr/>
          <p:nvPr/>
        </p:nvSpPr>
        <p:spPr>
          <a:xfrm flipH="1">
            <a:off x="2525749" y="3723234"/>
            <a:ext cx="4790844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Back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33581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2" grpId="0" animBg="1"/>
      <p:bldP spid="92" grpId="1" animBg="1"/>
      <p:bldP spid="99" grpId="0"/>
      <p:bldP spid="100" grpId="0"/>
      <p:bldP spid="101" grpId="0" animBg="1"/>
      <p:bldP spid="101" grpId="1" animBg="1"/>
      <p:bldP spid="102" grpId="0"/>
      <p:bldP spid="103" grpId="0"/>
      <p:bldP spid="104" grpId="0" animBg="1"/>
      <p:bldP spid="104" grpId="1" animBg="1"/>
      <p:bldP spid="105" grpId="0"/>
      <p:bldP spid="106" grpId="0" animBg="1"/>
      <p:bldP spid="110" grpId="0"/>
      <p:bldP spid="111" grpId="0"/>
      <p:bldP spid="112" grpId="0"/>
      <p:bldP spid="113" grpId="0"/>
      <p:bldP spid="118" grpId="0" animBg="1"/>
      <p:bldP spid="118" grpId="2" animBg="1"/>
      <p:bldP spid="1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93B8D5-FC93-4871-A2EC-03A602F1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13297"/>
            <a:ext cx="8088076" cy="37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/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/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  <a:blipFill>
                <a:blip r:embed="rId1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/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/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  <a:blipFill>
                <a:blip r:embed="rId1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/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/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  <a:blipFill>
                <a:blip r:embed="rId1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Elipse 63">
            <a:extLst>
              <a:ext uri="{FF2B5EF4-FFF2-40B4-BE49-F238E27FC236}">
                <a16:creationId xmlns:a16="http://schemas.microsoft.com/office/drawing/2014/main" id="{BE0886B4-6BB0-41E3-92B7-C351840B0E50}"/>
              </a:ext>
            </a:extLst>
          </p:cNvPr>
          <p:cNvSpPr/>
          <p:nvPr/>
        </p:nvSpPr>
        <p:spPr>
          <a:xfrm>
            <a:off x="3189963" y="3147814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9B00A946-2D81-4E79-9E0C-40ACFECEFB07}"/>
              </a:ext>
            </a:extLst>
          </p:cNvPr>
          <p:cNvCxnSpPr>
            <a:cxnSpLocks/>
          </p:cNvCxnSpPr>
          <p:nvPr/>
        </p:nvCxnSpPr>
        <p:spPr>
          <a:xfrm flipV="1">
            <a:off x="4552028" y="2571188"/>
            <a:ext cx="380009" cy="881547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9FCC47E-2550-453F-A466-2A91C6E7D724}"/>
              </a:ext>
            </a:extLst>
          </p:cNvPr>
          <p:cNvCxnSpPr>
            <a:cxnSpLocks/>
          </p:cNvCxnSpPr>
          <p:nvPr/>
        </p:nvCxnSpPr>
        <p:spPr>
          <a:xfrm>
            <a:off x="4558093" y="3448526"/>
            <a:ext cx="380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/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76009945-EA88-44CD-9FA9-E74E3493D61A}"/>
              </a:ext>
            </a:extLst>
          </p:cNvPr>
          <p:cNvSpPr/>
          <p:nvPr/>
        </p:nvSpPr>
        <p:spPr>
          <a:xfrm>
            <a:off x="5402426" y="2520115"/>
            <a:ext cx="400586" cy="338169"/>
          </a:xfrm>
          <a:prstGeom prst="ellipse">
            <a:avLst/>
          </a:prstGeom>
          <a:noFill/>
          <a:ln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D552C7B8-AA8B-44BD-A69D-9846D5161395}"/>
              </a:ext>
            </a:extLst>
          </p:cNvPr>
          <p:cNvSpPr/>
          <p:nvPr/>
        </p:nvSpPr>
        <p:spPr>
          <a:xfrm>
            <a:off x="5463207" y="3409792"/>
            <a:ext cx="400586" cy="33816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/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/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33CC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pt-BR" sz="1400" b="1" dirty="0"/>
              </a:p>
            </p:txBody>
          </p:sp>
        </mc:Choice>
        <mc:Fallback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Elipse 82">
            <a:extLst>
              <a:ext uri="{FF2B5EF4-FFF2-40B4-BE49-F238E27FC236}">
                <a16:creationId xmlns:a16="http://schemas.microsoft.com/office/drawing/2014/main" id="{71014144-59C3-495E-A90E-7A98852FCE0D}"/>
              </a:ext>
            </a:extLst>
          </p:cNvPr>
          <p:cNvSpPr/>
          <p:nvPr/>
        </p:nvSpPr>
        <p:spPr>
          <a:xfrm>
            <a:off x="4928145" y="3140731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89562A1-E9E0-4B9E-8615-4541FFDE0AD7}"/>
              </a:ext>
            </a:extLst>
          </p:cNvPr>
          <p:cNvCxnSpPr>
            <a:cxnSpLocks/>
          </p:cNvCxnSpPr>
          <p:nvPr/>
        </p:nvCxnSpPr>
        <p:spPr>
          <a:xfrm flipV="1">
            <a:off x="6294083" y="2570093"/>
            <a:ext cx="432050" cy="892481"/>
          </a:xfrm>
          <a:prstGeom prst="straightConnector1">
            <a:avLst/>
          </a:prstGeom>
          <a:ln w="28575">
            <a:solidFill>
              <a:srgbClr val="61FB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/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/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>
                              <a:solidFill>
                                <a:srgbClr val="61FB37"/>
                              </a:solidFill>
                            </a:rPr>
                            <m:t>Θ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/>
              </a:p>
            </p:txBody>
          </p:sp>
        </mc:Choice>
        <mc:Fallback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/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09F0459E-DC38-4900-8BE6-2F9CE12B99AE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E62D374B-4E2F-405B-BE52-BCDAAB219620}"/>
              </a:ext>
            </a:extLst>
          </p:cNvPr>
          <p:cNvSpPr/>
          <p:nvPr/>
        </p:nvSpPr>
        <p:spPr>
          <a:xfrm>
            <a:off x="7198366" y="2535695"/>
            <a:ext cx="400586" cy="338169"/>
          </a:xfrm>
          <a:prstGeom prst="ellipse">
            <a:avLst/>
          </a:prstGeom>
          <a:noFill/>
          <a:ln>
            <a:solidFill>
              <a:srgbClr val="61FB3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/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/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3B92EE74-B134-4C22-A7FB-392100825F85}"/>
              </a:ext>
            </a:extLst>
          </p:cNvPr>
          <p:cNvSpPr/>
          <p:nvPr/>
        </p:nvSpPr>
        <p:spPr>
          <a:xfrm>
            <a:off x="5743453" y="1461319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Sinal de Multiplicação 94">
            <a:extLst>
              <a:ext uri="{FF2B5EF4-FFF2-40B4-BE49-F238E27FC236}">
                <a16:creationId xmlns:a16="http://schemas.microsoft.com/office/drawing/2014/main" id="{3A328A32-BE99-45B0-8315-735B9D54258F}"/>
              </a:ext>
            </a:extLst>
          </p:cNvPr>
          <p:cNvSpPr/>
          <p:nvPr/>
        </p:nvSpPr>
        <p:spPr>
          <a:xfrm>
            <a:off x="3944557" y="1438918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4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3.88889E-6 0.06235 C -3.88889E-6 0.09013 0.09705 0.12469 0.17605 0.12469 L 0.35226 0.12469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623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3951E-6 L -4.16667E-6 0.09907 C -4.16667E-6 0.14321 0.04237 0.19815 0.07709 0.19815 L 0.15417 0.19815 " pathEditMode="relative" rAng="0" ptsTypes="AAAA">
                                      <p:cBhvr>
                                        <p:cTn id="11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99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4" grpId="0" animBg="1"/>
      <p:bldP spid="67" grpId="0"/>
      <p:bldP spid="68" grpId="0"/>
      <p:bldP spid="9" grpId="0" animBg="1"/>
      <p:bldP spid="71" grpId="0" animBg="1"/>
      <p:bldP spid="72" grpId="0"/>
      <p:bldP spid="72" grpId="1"/>
      <p:bldP spid="73" grpId="0"/>
      <p:bldP spid="83" grpId="0" animBg="1"/>
      <p:bldP spid="85" grpId="0"/>
      <p:bldP spid="86" grpId="0"/>
      <p:bldP spid="87" grpId="0"/>
      <p:bldP spid="87" grpId="1"/>
      <p:bldP spid="91" grpId="0" animBg="1"/>
      <p:bldP spid="93" grpId="0"/>
      <p:bldP spid="94" grpId="0"/>
      <p:bldP spid="18" grpId="0" animBg="1"/>
      <p:bldP spid="9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Considerações sobre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/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/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𝑜𝑛𝑑𝑒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/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6DC51B4-5EA1-4DDE-A612-3432778C1A71}"/>
              </a:ext>
            </a:extLst>
          </p:cNvPr>
          <p:cNvSpPr txBox="1">
            <a:spLocks/>
          </p:cNvSpPr>
          <p:nvPr/>
        </p:nvSpPr>
        <p:spPr>
          <a:xfrm>
            <a:off x="755576" y="3731849"/>
            <a:ext cx="72008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800" i="1" dirty="0">
                <a:latin typeface="Calibri" panose="020F0502020204030204" pitchFamily="34" charset="0"/>
                <a:cs typeface="Calibri" panose="020F0502020204030204" pitchFamily="34" charset="0"/>
              </a:rPr>
              <a:t>Alterações no output da função através de alterações nos parâmetros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6FA64F-9F24-4D94-9C2C-4752D976A649}"/>
              </a:ext>
            </a:extLst>
          </p:cNvPr>
          <p:cNvSpPr/>
          <p:nvPr/>
        </p:nvSpPr>
        <p:spPr>
          <a:xfrm>
            <a:off x="755576" y="3867894"/>
            <a:ext cx="6696744" cy="504056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BE79FFC-B0A8-4383-8D30-7541A271F49F}"/>
              </a:ext>
            </a:extLst>
          </p:cNvPr>
          <p:cNvSpPr/>
          <p:nvPr/>
        </p:nvSpPr>
        <p:spPr>
          <a:xfrm>
            <a:off x="2483768" y="2806586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7F672B2A-60F8-4776-A745-FE7D99EF3F90}"/>
              </a:ext>
            </a:extLst>
          </p:cNvPr>
          <p:cNvSpPr/>
          <p:nvPr/>
        </p:nvSpPr>
        <p:spPr>
          <a:xfrm>
            <a:off x="4932040" y="2799579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FA14553B-E7A9-4057-873F-41C27DCBBEEA}"/>
              </a:ext>
            </a:extLst>
          </p:cNvPr>
          <p:cNvSpPr/>
          <p:nvPr/>
        </p:nvSpPr>
        <p:spPr>
          <a:xfrm>
            <a:off x="1546156" y="2365146"/>
            <a:ext cx="361548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9" grpId="0"/>
      <p:bldP spid="2" grpId="0" animBg="1"/>
      <p:bldP spid="70" grpId="0" animBg="1"/>
      <p:bldP spid="92" grpId="0" animBg="1"/>
      <p:bldP spid="9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438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Tratando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Parâmetros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506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Como era feito na Regressão Logística/Linear?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5FE5B-67D9-4687-90E7-D3E95427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1347614"/>
            <a:ext cx="7044613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3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Diferenças para 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460F641-9CD4-416B-AA30-AE60CC6D4F08}"/>
              </a:ext>
            </a:extLst>
          </p:cNvPr>
          <p:cNvSpPr txBox="1">
            <a:spLocks/>
          </p:cNvSpPr>
          <p:nvPr/>
        </p:nvSpPr>
        <p:spPr>
          <a:xfrm>
            <a:off x="539552" y="1012935"/>
            <a:ext cx="86010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conjunto de parâmetros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agora, é representado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matrizes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e não mais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vetores.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/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𝑔𝑟𝑎𝑑𝑖𝑒𝑛𝑡𝑒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𝐵𝑎𝑐𝑘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𝑃𝑟𝑜𝑝𝑎𝑔𝑎𝑡𝑖𝑜𝑛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  <a:blipFill>
                <a:blip r:embed="rId4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2F596C-56A1-4828-A748-DCEE0D8F0C93}"/>
              </a:ext>
            </a:extLst>
          </p:cNvPr>
          <p:cNvSpPr txBox="1">
            <a:spLocks/>
          </p:cNvSpPr>
          <p:nvPr/>
        </p:nvSpPr>
        <p:spPr>
          <a:xfrm>
            <a:off x="576164" y="3147814"/>
            <a:ext cx="4499892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ideia é transformar essas matrizes em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5060BD-EB92-4808-A042-B3F1829F1389}"/>
              </a:ext>
            </a:extLst>
          </p:cNvPr>
          <p:cNvSpPr txBox="1">
            <a:spLocks/>
          </p:cNvSpPr>
          <p:nvPr/>
        </p:nvSpPr>
        <p:spPr>
          <a:xfrm>
            <a:off x="572736" y="3990583"/>
            <a:ext cx="745222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Objetivos: 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Passar corretamente o argumento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initial_theta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à função de otimização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Retornar o gradiente e o conjunto ótimo de parâmetros</a:t>
            </a:r>
          </a:p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6F02CFB0-7613-45EC-BA0E-94935F5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992652"/>
            <a:ext cx="2836912" cy="1551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/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189C03DC-007E-4E04-8C1C-2EAA7F63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664709"/>
            <a:ext cx="5087802" cy="19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EF3DC6-60C0-4B89-9E9B-E708A89D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5019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1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4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15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/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𝐶𝑜𝑛h𝑒𝑐𝑒𝑛𝑑𝑜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𝑝𝑎𝑟𝑎𝑚𝑒𝑡𝑟𝑜𝑠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𝑖𝑛𝑖𝑐𝑖𝑎𝑖𝑠</m:t>
                          </m:r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/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/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𝑎𝑝𝑙𝑖𝑐𝑎𝑟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𝒇𝒎𝒊𝒏𝒖𝒏𝒄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𝒐𝒑𝒕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/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𝒋𝑽𝒂𝒍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𝒈𝒓𝒂𝒅𝒊𝒆𝒏𝒕𝑽𝒆𝒄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  <a:blipFill>
                <a:blip r:embed="rId5"/>
                <a:stretch>
                  <a:fillRect l="-21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/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𝑔𝑒𝑡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𝑟𝑒𝑠h𝑎𝑝𝑒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  <a:blipFill>
                <a:blip r:embed="rId6"/>
                <a:stretch>
                  <a:fillRect l="-353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/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pt-BR" b="0" i="0" smtClean="0"/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  <a:blipFill>
                <a:blip r:embed="rId7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/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6132</TotalTime>
  <Words>2675</Words>
  <Application>Microsoft Office PowerPoint</Application>
  <PresentationFormat>Apresentação na tela (16:9)</PresentationFormat>
  <Paragraphs>514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237</cp:revision>
  <dcterms:created xsi:type="dcterms:W3CDTF">2016-12-05T23:26:54Z</dcterms:created>
  <dcterms:modified xsi:type="dcterms:W3CDTF">2019-01-06T18:24:07Z</dcterms:modified>
</cp:coreProperties>
</file>